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5" d="100"/>
          <a:sy n="55" d="100"/>
        </p:scale>
        <p:origin x="6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1930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967508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dirty="0">
                <a:solidFill>
                  <a:srgbClr val="FFA44F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Amazon Sales Analysis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9" y="4217194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comprehensive analysis examines key performance indicators from Amazon's sales data, providing valuable insights to drive strategic decision-making operations.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8" y="6601599"/>
            <a:ext cx="7477601" cy="1066204"/>
          </a:xfrm>
          <a:prstGeom prst="roundRect">
            <a:avLst>
              <a:gd name="adj" fmla="val 18296"/>
            </a:avLst>
          </a:prstGeom>
          <a:solidFill>
            <a:srgbClr val="FFA44F"/>
          </a:solidFill>
          <a:ln/>
        </p:spPr>
      </p:sp>
      <p:sp>
        <p:nvSpPr>
          <p:cNvPr id="8" name="Text 4"/>
          <p:cNvSpPr/>
          <p:nvPr/>
        </p:nvSpPr>
        <p:spPr>
          <a:xfrm>
            <a:off x="1277540" y="6864818"/>
            <a:ext cx="7033260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9"/>
              </a:lnSpc>
              <a:buNone/>
            </a:pPr>
            <a:r>
              <a:rPr lang="en-US" sz="2400" b="1" dirty="0">
                <a:solidFill>
                  <a:srgbClr val="FFFAF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Neha Mondal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115746"/>
            <a:ext cx="14630400" cy="8229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</p:sp>
      <p:sp>
        <p:nvSpPr>
          <p:cNvPr id="6" name="Text 2"/>
          <p:cNvSpPr/>
          <p:nvPr/>
        </p:nvSpPr>
        <p:spPr>
          <a:xfrm>
            <a:off x="2331958" y="78893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66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The Data-set</a:t>
            </a:r>
            <a:endParaRPr lang="en-US" sz="6600" dirty="0"/>
          </a:p>
        </p:txBody>
      </p:sp>
      <p:sp>
        <p:nvSpPr>
          <p:cNvPr id="7" name="Shape 3"/>
          <p:cNvSpPr/>
          <p:nvPr/>
        </p:nvSpPr>
        <p:spPr>
          <a:xfrm>
            <a:off x="2348389" y="2566868"/>
            <a:ext cx="2316718" cy="5022652"/>
          </a:xfrm>
          <a:prstGeom prst="roundRect">
            <a:avLst>
              <a:gd name="adj" fmla="val 5755"/>
            </a:avLst>
          </a:prstGeom>
          <a:solidFill>
            <a:srgbClr val="FFA44F"/>
          </a:solidFill>
          <a:ln/>
        </p:spPr>
      </p:sp>
      <p:sp>
        <p:nvSpPr>
          <p:cNvPr id="8" name="Text 4"/>
          <p:cNvSpPr/>
          <p:nvPr/>
        </p:nvSpPr>
        <p:spPr>
          <a:xfrm>
            <a:off x="2570559" y="2789039"/>
            <a:ext cx="187237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Comprehensive Scope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2570559" y="3616643"/>
            <a:ext cx="1872377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dataset covers a wide range of Amazon product categories, providing a holistic view of the company's diverse sales activities.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4887278" y="2566868"/>
            <a:ext cx="2316718" cy="5022652"/>
          </a:xfrm>
          <a:prstGeom prst="roundRect">
            <a:avLst>
              <a:gd name="adj" fmla="val 5755"/>
            </a:avLst>
          </a:prstGeom>
          <a:solidFill>
            <a:srgbClr val="FFA44F"/>
          </a:solidFill>
          <a:ln/>
        </p:spPr>
      </p:sp>
      <p:sp>
        <p:nvSpPr>
          <p:cNvPr id="11" name="Text 7"/>
          <p:cNvSpPr/>
          <p:nvPr/>
        </p:nvSpPr>
        <p:spPr>
          <a:xfrm>
            <a:off x="5109448" y="2789039"/>
            <a:ext cx="187237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Granular Details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5109448" y="3616643"/>
            <a:ext cx="1872377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data includes granular information on individual product sales, allowing for in-depth analysis and identification of trends.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426166" y="2566867"/>
            <a:ext cx="2316718" cy="5022651"/>
          </a:xfrm>
          <a:prstGeom prst="roundRect">
            <a:avLst>
              <a:gd name="adj" fmla="val 5755"/>
            </a:avLst>
          </a:prstGeom>
          <a:solidFill>
            <a:srgbClr val="FFA44F"/>
          </a:solidFill>
          <a:ln/>
        </p:spPr>
      </p:sp>
      <p:sp>
        <p:nvSpPr>
          <p:cNvPr id="14" name="Text 10"/>
          <p:cNvSpPr/>
          <p:nvPr/>
        </p:nvSpPr>
        <p:spPr>
          <a:xfrm>
            <a:off x="7648337" y="2789039"/>
            <a:ext cx="187237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Timely Data</a:t>
            </a:r>
            <a:endParaRPr lang="en-US" sz="2187" dirty="0"/>
          </a:p>
        </p:txBody>
      </p:sp>
      <p:sp>
        <p:nvSpPr>
          <p:cNvPr id="15" name="Text 11"/>
          <p:cNvSpPr/>
          <p:nvPr/>
        </p:nvSpPr>
        <p:spPr>
          <a:xfrm>
            <a:off x="7648337" y="3269456"/>
            <a:ext cx="1872377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dataset is frequently updated, ensuring the analysis reflects the most current sales performance and market dynamics.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9965055" y="2566868"/>
            <a:ext cx="2316718" cy="4931212"/>
          </a:xfrm>
          <a:prstGeom prst="roundRect">
            <a:avLst>
              <a:gd name="adj" fmla="val 5755"/>
            </a:avLst>
          </a:prstGeom>
          <a:solidFill>
            <a:srgbClr val="FFA44F"/>
          </a:solidFill>
          <a:ln/>
        </p:spPr>
      </p:sp>
      <p:sp>
        <p:nvSpPr>
          <p:cNvPr id="17" name="Text 13"/>
          <p:cNvSpPr/>
          <p:nvPr/>
        </p:nvSpPr>
        <p:spPr>
          <a:xfrm>
            <a:off x="10187226" y="2789039"/>
            <a:ext cx="187237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Regional data</a:t>
            </a:r>
            <a:endParaRPr lang="en-US" sz="2187" dirty="0"/>
          </a:p>
        </p:txBody>
      </p:sp>
      <p:sp>
        <p:nvSpPr>
          <p:cNvPr id="18" name="Text 14"/>
          <p:cNvSpPr/>
          <p:nvPr/>
        </p:nvSpPr>
        <p:spPr>
          <a:xfrm>
            <a:off x="10187226" y="3269456"/>
            <a:ext cx="1872377" cy="31986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data set has information on what regions and countries the orders were taken, which provides us knowledge about Amazon outreach globally.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88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013995" y="531912"/>
            <a:ext cx="10428790" cy="7697688"/>
          </a:xfrm>
          <a:prstGeom prst="rect">
            <a:avLst/>
          </a:prstGeom>
          <a:solidFill>
            <a:schemeClr val="bg1"/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103501"/>
            <a:ext cx="678787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Key Performance Indicators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18885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Revenue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348389" y="3758208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Total sales revenue generated by Amazon, providing a high-level view of overall business performance.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847398" y="318885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Profit Margin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847398" y="3758208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ratio of net profit to total revenue, indicating the company's financial efficiency and profitability.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46406" y="318885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No. of product sold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46406" y="3758208"/>
            <a:ext cx="294941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Tracking product sales provides valuable insights into demand, trends, and informs decisions on inventory, pricing, and marketing.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346406" y="5735122"/>
            <a:ext cx="294941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D1A7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48041" y="474563"/>
            <a:ext cx="7882359" cy="7755038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377" y="238004"/>
            <a:ext cx="13269600" cy="69151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748041" y="7418764"/>
            <a:ext cx="7760824" cy="8274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4000" b="1" dirty="0">
                <a:solidFill>
                  <a:schemeClr val="bg1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Amazon sales Power BI Dashboard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717630"/>
            <a:ext cx="13773873" cy="751197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577935"/>
            <a:ext cx="4443889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3499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Analyzing the Data</a:t>
            </a:r>
            <a:endParaRPr lang="en-US" sz="3499" dirty="0"/>
          </a:p>
        </p:txBody>
      </p:sp>
      <p:sp>
        <p:nvSpPr>
          <p:cNvPr id="5" name="Shape 2"/>
          <p:cNvSpPr/>
          <p:nvPr/>
        </p:nvSpPr>
        <p:spPr>
          <a:xfrm>
            <a:off x="2348389" y="2775466"/>
            <a:ext cx="388739" cy="388739"/>
          </a:xfrm>
          <a:prstGeom prst="roundRect">
            <a:avLst>
              <a:gd name="adj" fmla="val 34295"/>
            </a:avLst>
          </a:prstGeom>
          <a:solidFill>
            <a:srgbClr val="FFA44F"/>
          </a:solidFill>
          <a:ln/>
        </p:spPr>
      </p:sp>
      <p:sp>
        <p:nvSpPr>
          <p:cNvPr id="6" name="Text 3"/>
          <p:cNvSpPr/>
          <p:nvPr/>
        </p:nvSpPr>
        <p:spPr>
          <a:xfrm>
            <a:off x="2955488" y="2827615"/>
            <a:ext cx="4244816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9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Sub-Saharan Africa has most the no. of Unit sold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959298" y="3245168"/>
            <a:ext cx="4244816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9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Middle East &amp; Africa has least no. of Unit sold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590442" y="2787726"/>
            <a:ext cx="388739" cy="388739"/>
          </a:xfrm>
          <a:prstGeom prst="roundRect">
            <a:avLst>
              <a:gd name="adj" fmla="val 34295"/>
            </a:avLst>
          </a:prstGeom>
          <a:solidFill>
            <a:srgbClr val="FFA44F"/>
          </a:solidFill>
          <a:ln/>
        </p:spPr>
      </p:sp>
      <p:sp>
        <p:nvSpPr>
          <p:cNvPr id="9" name="Text 6"/>
          <p:cNvSpPr/>
          <p:nvPr/>
        </p:nvSpPr>
        <p:spPr>
          <a:xfrm>
            <a:off x="8205162" y="2827615"/>
            <a:ext cx="4244816" cy="5686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9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Revenue generated maximum for Office Supplies and minimum for  Cloths sectors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2348389" y="3949422"/>
            <a:ext cx="388739" cy="388739"/>
          </a:xfrm>
          <a:prstGeom prst="roundRect">
            <a:avLst>
              <a:gd name="adj" fmla="val 34295"/>
            </a:avLst>
          </a:prstGeom>
          <a:solidFill>
            <a:srgbClr val="FFA44F"/>
          </a:solidFill>
          <a:ln/>
        </p:spPr>
      </p:sp>
      <p:sp>
        <p:nvSpPr>
          <p:cNvPr id="11" name="Text 8"/>
          <p:cNvSpPr/>
          <p:nvPr/>
        </p:nvSpPr>
        <p:spPr>
          <a:xfrm>
            <a:off x="2959298" y="4001572"/>
            <a:ext cx="4244816" cy="5686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9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Cosmetics sector gave us most profit where as baby food sector gave us least profit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583520" y="3949422"/>
            <a:ext cx="388739" cy="388739"/>
          </a:xfrm>
          <a:prstGeom prst="roundRect">
            <a:avLst>
              <a:gd name="adj" fmla="val 34295"/>
            </a:avLst>
          </a:prstGeom>
          <a:solidFill>
            <a:srgbClr val="FFA44F"/>
          </a:solidFill>
          <a:ln/>
        </p:spPr>
      </p:sp>
      <p:sp>
        <p:nvSpPr>
          <p:cNvPr id="13" name="Text 10"/>
          <p:cNvSpPr/>
          <p:nvPr/>
        </p:nvSpPr>
        <p:spPr>
          <a:xfrm>
            <a:off x="8205162" y="3931687"/>
            <a:ext cx="4244816" cy="5686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9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difference between revenue generated and profit is large for both Office Supplies and household items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2348389" y="4990148"/>
            <a:ext cx="388739" cy="388739"/>
          </a:xfrm>
          <a:prstGeom prst="roundRect">
            <a:avLst>
              <a:gd name="adj" fmla="val 34295"/>
            </a:avLst>
          </a:prstGeom>
          <a:solidFill>
            <a:srgbClr val="FFA44F"/>
          </a:solidFill>
          <a:ln/>
        </p:spPr>
      </p:sp>
      <p:sp>
        <p:nvSpPr>
          <p:cNvPr id="15" name="Text 12"/>
          <p:cNvSpPr/>
          <p:nvPr/>
        </p:nvSpPr>
        <p:spPr>
          <a:xfrm>
            <a:off x="2959298" y="5042297"/>
            <a:ext cx="4244816" cy="5686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9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Ordering online is preferred sightly more than the ordering offline.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583519" y="4937879"/>
            <a:ext cx="388739" cy="388739"/>
          </a:xfrm>
          <a:prstGeom prst="roundRect">
            <a:avLst>
              <a:gd name="adj" fmla="val 34295"/>
            </a:avLst>
          </a:prstGeom>
          <a:solidFill>
            <a:srgbClr val="FFA44F"/>
          </a:solidFill>
          <a:ln/>
        </p:spPr>
      </p:sp>
      <p:sp>
        <p:nvSpPr>
          <p:cNvPr id="17" name="Text 14"/>
          <p:cNvSpPr/>
          <p:nvPr/>
        </p:nvSpPr>
        <p:spPr>
          <a:xfrm>
            <a:off x="8205162" y="5042297"/>
            <a:ext cx="4244816" cy="5686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9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few countries with the most profits: Iran, Mexico, Azerbaijan, Turkmenistan, Djibouti, Romania, etc.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2348389" y="6030873"/>
            <a:ext cx="388739" cy="388739"/>
          </a:xfrm>
          <a:prstGeom prst="roundRect">
            <a:avLst>
              <a:gd name="adj" fmla="val 34295"/>
            </a:avLst>
          </a:prstGeom>
          <a:solidFill>
            <a:srgbClr val="FFA44F"/>
          </a:solidFill>
          <a:ln/>
        </p:spPr>
      </p:sp>
      <p:sp>
        <p:nvSpPr>
          <p:cNvPr id="19" name="Text 16"/>
          <p:cNvSpPr/>
          <p:nvPr/>
        </p:nvSpPr>
        <p:spPr>
          <a:xfrm>
            <a:off x="2959298" y="6083022"/>
            <a:ext cx="4244816" cy="5686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9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Few countries with least profits: Russia, UK, Portugal, The Gambia, Albania.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7583518" y="6030873"/>
            <a:ext cx="388739" cy="388739"/>
          </a:xfrm>
          <a:prstGeom prst="roundRect">
            <a:avLst>
              <a:gd name="adj" fmla="val 34295"/>
            </a:avLst>
          </a:prstGeom>
          <a:solidFill>
            <a:srgbClr val="FFA44F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21" name="Text 18"/>
          <p:cNvSpPr/>
          <p:nvPr/>
        </p:nvSpPr>
        <p:spPr>
          <a:xfrm>
            <a:off x="8205162" y="6083022"/>
            <a:ext cx="4244816" cy="5686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9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see a seasonal increase in profits in May-July and October-December.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095017" y="185195"/>
            <a:ext cx="12535383" cy="8044405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3203972"/>
            <a:ext cx="4759404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3499" dirty="0">
                <a:solidFill>
                  <a:srgbClr val="FFA44F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Comparing yearly profit </a:t>
            </a:r>
            <a:endParaRPr lang="en-US" sz="3499" dirty="0"/>
          </a:p>
        </p:txBody>
      </p:sp>
      <p:sp>
        <p:nvSpPr>
          <p:cNvPr id="5" name="Text 2"/>
          <p:cNvSpPr/>
          <p:nvPr/>
        </p:nvSpPr>
        <p:spPr>
          <a:xfrm>
            <a:off x="2348389" y="3981569"/>
            <a:ext cx="500991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A44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we had maximum profit in 2012 and minimum in 2017. we also observe a decrease in total profit in recent years.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7893" y="1053295"/>
            <a:ext cx="5217798" cy="59725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49887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Recommendations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2526506"/>
            <a:ext cx="4542115" cy="2346365"/>
          </a:xfrm>
          <a:prstGeom prst="roundRect">
            <a:avLst>
              <a:gd name="adj" fmla="val 5682"/>
            </a:avLst>
          </a:prstGeom>
          <a:solidFill>
            <a:srgbClr val="FFA44F"/>
          </a:solidFill>
          <a:ln/>
        </p:spPr>
      </p:sp>
      <p:sp>
        <p:nvSpPr>
          <p:cNvPr id="7" name="Text 3"/>
          <p:cNvSpPr/>
          <p:nvPr/>
        </p:nvSpPr>
        <p:spPr>
          <a:xfrm>
            <a:off x="1055370" y="2748677"/>
            <a:ext cx="380535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Enhance Customer Experience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1055370" y="3229094"/>
            <a:ext cx="409777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Prioritize initiatives that improve customer satisfaction, such as faster delivery, easier returns, and personalized recommendations.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597485" y="2526506"/>
            <a:ext cx="4542115" cy="2346365"/>
          </a:xfrm>
          <a:prstGeom prst="roundRect">
            <a:avLst>
              <a:gd name="adj" fmla="val 5682"/>
            </a:avLst>
          </a:prstGeom>
          <a:solidFill>
            <a:srgbClr val="FFA44F"/>
          </a:solidFill>
          <a:ln/>
        </p:spPr>
      </p:sp>
      <p:sp>
        <p:nvSpPr>
          <p:cNvPr id="10" name="Text 6"/>
          <p:cNvSpPr/>
          <p:nvPr/>
        </p:nvSpPr>
        <p:spPr>
          <a:xfrm>
            <a:off x="5819656" y="2748677"/>
            <a:ext cx="394108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Optimize Operational Efficiency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5819656" y="3229094"/>
            <a:ext cx="409777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Invest in technology and process improvements to streamline logistics, reduce costs, and improve overall operational efficiency.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833199" y="5095042"/>
            <a:ext cx="9306401" cy="1635562"/>
          </a:xfrm>
          <a:prstGeom prst="roundRect">
            <a:avLst>
              <a:gd name="adj" fmla="val 8151"/>
            </a:avLst>
          </a:prstGeom>
          <a:solidFill>
            <a:srgbClr val="FFA44F"/>
          </a:solidFill>
          <a:ln/>
        </p:spPr>
      </p:sp>
      <p:sp>
        <p:nvSpPr>
          <p:cNvPr id="13" name="Text 9"/>
          <p:cNvSpPr/>
          <p:nvPr/>
        </p:nvSpPr>
        <p:spPr>
          <a:xfrm>
            <a:off x="1055370" y="5317212"/>
            <a:ext cx="330243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Diversify Revenue Streams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1055370" y="5797629"/>
            <a:ext cx="88620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new product categories and business lines to reduce reliance on a single revenue source and drive long-term growth.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93476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Conclusion</a:t>
            </a:r>
            <a:endParaRPr lang="en-US" sz="437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1962388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77428" y="21845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Actionable Insights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2277428" y="2664976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analysis provides a comprehensive understanding of Amazon's sales performance, enabling data-driven decision-making to drive business success.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199" y="3739872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77428" y="3962043"/>
            <a:ext cx="312979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Continuous Improvement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2277428" y="4442460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Ongoing monitoring and analysis of the data will be crucial to adapt to changing market conditions and capitalize on emerging opportunities.</a:t>
            </a:r>
            <a:endParaRPr lang="en-US" sz="17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199" y="5517356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77428" y="573952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Strategic Alignment</a:t>
            </a:r>
            <a:endParaRPr lang="en-US" sz="2187" dirty="0"/>
          </a:p>
        </p:txBody>
      </p:sp>
      <p:sp>
        <p:nvSpPr>
          <p:cNvPr id="14" name="Text 7"/>
          <p:cNvSpPr/>
          <p:nvPr/>
        </p:nvSpPr>
        <p:spPr>
          <a:xfrm>
            <a:off x="2277428" y="6219944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findings from this analysis should be closely integrated with Amazon's overall business strategy to ensure alignment and maximize impact.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492</Words>
  <Application>Microsoft Office PowerPoint</Application>
  <PresentationFormat>Custom</PresentationFormat>
  <Paragraphs>54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Red Hat Text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NEHA MONDAL</cp:lastModifiedBy>
  <cp:revision>3</cp:revision>
  <dcterms:created xsi:type="dcterms:W3CDTF">2024-04-18T17:25:57Z</dcterms:created>
  <dcterms:modified xsi:type="dcterms:W3CDTF">2024-04-18T17:48:10Z</dcterms:modified>
</cp:coreProperties>
</file>